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0"/>
  </p:notesMasterIdLst>
  <p:sldIdLst>
    <p:sldId id="277" r:id="rId2"/>
    <p:sldId id="258" r:id="rId3"/>
    <p:sldId id="278" r:id="rId4"/>
    <p:sldId id="260" r:id="rId5"/>
    <p:sldId id="309" r:id="rId6"/>
    <p:sldId id="308" r:id="rId7"/>
    <p:sldId id="307" r:id="rId8"/>
    <p:sldId id="310" r:id="rId9"/>
    <p:sldId id="311" r:id="rId10"/>
    <p:sldId id="312" r:id="rId11"/>
    <p:sldId id="313" r:id="rId12"/>
    <p:sldId id="314" r:id="rId13"/>
    <p:sldId id="316" r:id="rId14"/>
    <p:sldId id="263" r:id="rId15"/>
    <p:sldId id="318" r:id="rId16"/>
    <p:sldId id="323" r:id="rId17"/>
    <p:sldId id="319" r:id="rId18"/>
    <p:sldId id="320" r:id="rId19"/>
    <p:sldId id="321" r:id="rId20"/>
    <p:sldId id="322" r:id="rId21"/>
    <p:sldId id="329" r:id="rId22"/>
    <p:sldId id="324" r:id="rId23"/>
    <p:sldId id="270" r:id="rId24"/>
    <p:sldId id="325" r:id="rId25"/>
    <p:sldId id="326" r:id="rId26"/>
    <p:sldId id="327" r:id="rId27"/>
    <p:sldId id="330" r:id="rId28"/>
    <p:sldId id="32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258"/>
          </p14:sldIdLst>
        </p14:section>
        <p14:section name="Author Your Presentation" id="{16378913-E5ED-4281-BAF5-F1F938CB0BED}">
          <p14:sldIdLst>
            <p14:sldId id="278"/>
            <p14:sldId id="260"/>
            <p14:sldId id="309"/>
            <p14:sldId id="308"/>
            <p14:sldId id="307"/>
            <p14:sldId id="310"/>
            <p14:sldId id="311"/>
            <p14:sldId id="312"/>
            <p14:sldId id="313"/>
            <p14:sldId id="314"/>
            <p14:sldId id="316"/>
            <p14:sldId id="263"/>
            <p14:sldId id="318"/>
            <p14:sldId id="323"/>
            <p14:sldId id="319"/>
            <p14:sldId id="320"/>
            <p14:sldId id="321"/>
            <p14:sldId id="322"/>
            <p14:sldId id="329"/>
            <p14:sldId id="324"/>
            <p14:sldId id="270"/>
            <p14:sldId id="325"/>
            <p14:sldId id="326"/>
            <p14:sldId id="327"/>
            <p14:sldId id="330"/>
            <p14:sldId id="328"/>
          </p14:sldIdLst>
        </p14:section>
        <p14:section name="Enrich Your Presentation" id="{E2D565D1-BA5E-44E6-A40E-50A644912248}">
          <p14:sldIdLst/>
        </p14:section>
        <p14:section name="Deliver Your Presentation" id="{71D59651-8EFA-4415-9623-98B4C4A8699C}">
          <p14:sldIdLst/>
        </p14:section>
        <p14:section name="There's More!" id="{2E16B512-814A-4DC1-A986-25475E10E0E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32" autoAdjust="0"/>
    <p:restoredTop sz="86433" autoAdjust="0"/>
  </p:normalViewPr>
  <p:slideViewPr>
    <p:cSldViewPr>
      <p:cViewPr>
        <p:scale>
          <a:sx n="95" d="100"/>
          <a:sy n="95" d="100"/>
        </p:scale>
        <p:origin x="-114"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11/17/2010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716677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11/17/2010</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11/17/2010</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11/17/2010</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11/17/2010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11/17/2010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11/17/2010</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11/17/2010</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11/17/2010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11/17/2010</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11/17/2010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11/17/2010</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11/17/2010</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11/17/2010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apsg.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DDEAN@RAPSG.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4.tmp"/></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5.tmp"/></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7.tm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8.tmp"/></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9.tmp"/></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0.tm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DDEAN@RAPSG.COM" TargetMode="External"/><Relationship Id="rId2" Type="http://schemas.openxmlformats.org/officeDocument/2006/relationships/hyperlink" Target="http://www.rapsg.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9.tmp"/></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0.tmp"/></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tmp"/></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1.tmp"/></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fontScale="77500" lnSpcReduction="20000"/>
          </a:bodyPr>
          <a:lstStyle/>
          <a:p>
            <a:r>
              <a:rPr lang="en-US" dirty="0"/>
              <a:t>Rapid Solutions Group, Inc.</a:t>
            </a:r>
          </a:p>
          <a:p>
            <a:r>
              <a:rPr lang="en-US" dirty="0">
                <a:hlinkClick r:id="rId3"/>
              </a:rPr>
              <a:t>WWW.RAPSG.COM</a:t>
            </a:r>
            <a:endParaRPr lang="en-US" dirty="0"/>
          </a:p>
          <a:p>
            <a:r>
              <a:rPr lang="en-US" dirty="0"/>
              <a:t>407-523-9231</a:t>
            </a:r>
          </a:p>
          <a:p>
            <a:r>
              <a:rPr lang="en-US" dirty="0"/>
              <a:t>David Dean</a:t>
            </a:r>
          </a:p>
          <a:p>
            <a:r>
              <a:rPr lang="en-US" dirty="0">
                <a:hlinkClick r:id="rId4"/>
              </a:rPr>
              <a:t>DDEAN@RAPSG.COM</a:t>
            </a:r>
            <a:endParaRPr lang="en-US" dirty="0" smtClean="0"/>
          </a:p>
        </p:txBody>
      </p:sp>
      <p:sp>
        <p:nvSpPr>
          <p:cNvPr id="5" name="Title 4"/>
          <p:cNvSpPr>
            <a:spLocks noGrp="1"/>
          </p:cNvSpPr>
          <p:nvPr>
            <p:ph type="title"/>
          </p:nvPr>
        </p:nvSpPr>
        <p:spPr>
          <a:xfrm>
            <a:off x="228600" y="3048000"/>
            <a:ext cx="7239000" cy="1828800"/>
          </a:xfrm>
        </p:spPr>
        <p:txBody>
          <a:bodyPr>
            <a:normAutofit fontScale="90000"/>
          </a:bodyPr>
          <a:lstStyle/>
          <a:p>
            <a:pPr algn="l"/>
            <a:r>
              <a:rPr lang="en-US" sz="5600" b="0" dirty="0" smtClean="0">
                <a:solidFill>
                  <a:prstClr val="white"/>
                </a:solidFill>
              </a:rPr>
              <a:t>Cost Report: Problems and Solutions</a:t>
            </a:r>
            <a:br>
              <a:rPr lang="en-US" sz="5600" b="0" dirty="0" smtClean="0">
                <a:solidFill>
                  <a:prstClr val="white"/>
                </a:solidFill>
              </a:rPr>
            </a:br>
            <a:r>
              <a:rPr lang="en-US" sz="2700" b="0" dirty="0" smtClean="0">
                <a:solidFill>
                  <a:srgbClr val="7BCF27"/>
                </a:solidFill>
                <a:latin typeface="Calibri" pitchFamily="34" charset="0"/>
              </a:rPr>
              <a:t>Presented by David Dean, Rapid Solutions Group, Inc.</a:t>
            </a:r>
            <a:endParaRPr lang="en-US" sz="27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lvl="0">
              <a:spcBef>
                <a:spcPts val="0"/>
              </a:spcBef>
            </a:pPr>
            <a:r>
              <a:rPr lang="en-US" sz="2800" b="1" i="0" dirty="0" smtClean="0">
                <a:solidFill>
                  <a:prstClr val="black">
                    <a:lumMod val="85000"/>
                    <a:lumOff val="15000"/>
                  </a:prstClr>
                </a:solidFill>
                <a:latin typeface="+mn-lt"/>
                <a:ea typeface="+mn-ea"/>
                <a:cs typeface="+mn-cs"/>
              </a:rPr>
              <a:t>Finance Load Spreadsheet (Source Document)</a:t>
            </a:r>
            <a:endParaRPr lang="en-US" b="1" i="0" dirty="0">
              <a:latin typeface="+mn-lt"/>
            </a:endParaRPr>
          </a:p>
        </p:txBody>
      </p:sp>
      <p:pic>
        <p:nvPicPr>
          <p:cNvPr id="3" name="Picture 2" descr="Microsoft Excel - Fund1-20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1272396"/>
            <a:ext cx="9144000" cy="5585604"/>
          </a:xfrm>
          <a:prstGeom prst="rect">
            <a:avLst/>
          </a:prstGeom>
        </p:spPr>
      </p:pic>
      <p:sp>
        <p:nvSpPr>
          <p:cNvPr id="8" name="Right Brace 7"/>
          <p:cNvSpPr/>
          <p:nvPr/>
        </p:nvSpPr>
        <p:spPr>
          <a:xfrm>
            <a:off x="8532038" y="2577400"/>
            <a:ext cx="155448" cy="2821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8549087" y="2971351"/>
            <a:ext cx="155448" cy="2821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8545736" y="4096824"/>
            <a:ext cx="155448" cy="2821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a:off x="8563171" y="5252296"/>
            <a:ext cx="155448" cy="2821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Arrow 4"/>
          <p:cNvSpPr/>
          <p:nvPr/>
        </p:nvSpPr>
        <p:spPr>
          <a:xfrm>
            <a:off x="8539424" y="4846912"/>
            <a:ext cx="489204" cy="1661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8539424" y="5031964"/>
            <a:ext cx="489204" cy="1661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Brace 13"/>
          <p:cNvSpPr/>
          <p:nvPr/>
        </p:nvSpPr>
        <p:spPr>
          <a:xfrm>
            <a:off x="8539424" y="3352797"/>
            <a:ext cx="155448" cy="2821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p:cNvSpPr/>
          <p:nvPr/>
        </p:nvSpPr>
        <p:spPr>
          <a:xfrm>
            <a:off x="8536376" y="3737148"/>
            <a:ext cx="155448" cy="2821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p:cNvSpPr/>
          <p:nvPr/>
        </p:nvSpPr>
        <p:spPr>
          <a:xfrm>
            <a:off x="8527315" y="4459387"/>
            <a:ext cx="155448" cy="2821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5931323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lvl="0">
              <a:spcBef>
                <a:spcPts val="0"/>
              </a:spcBef>
            </a:pPr>
            <a:r>
              <a:rPr lang="en-US" sz="2800" b="1" i="0" dirty="0" smtClean="0">
                <a:solidFill>
                  <a:prstClr val="black">
                    <a:lumMod val="85000"/>
                    <a:lumOff val="15000"/>
                  </a:prstClr>
                </a:solidFill>
                <a:latin typeface="+mn-lt"/>
                <a:ea typeface="+mn-ea"/>
                <a:cs typeface="+mn-cs"/>
              </a:rPr>
              <a:t>Finance Load Spreadsheet (Source Document)</a:t>
            </a:r>
            <a:endParaRPr lang="en-US" b="1" i="0" dirty="0">
              <a:latin typeface="+mn-lt"/>
            </a:endParaRPr>
          </a:p>
        </p:txBody>
      </p:sp>
      <p:pic>
        <p:nvPicPr>
          <p:cNvPr id="2" name="Picture 1" descr="RSG Cos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1066800"/>
            <a:ext cx="9144000" cy="5585604"/>
          </a:xfrm>
          <a:prstGeom prst="rect">
            <a:avLst/>
          </a:prstGeom>
        </p:spPr>
      </p:pic>
      <p:sp>
        <p:nvSpPr>
          <p:cNvPr id="4" name="Minus 3"/>
          <p:cNvSpPr/>
          <p:nvPr/>
        </p:nvSpPr>
        <p:spPr>
          <a:xfrm>
            <a:off x="76200" y="2758273"/>
            <a:ext cx="609600" cy="3810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862306"/>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lvl="0">
              <a:spcBef>
                <a:spcPts val="0"/>
              </a:spcBef>
            </a:pPr>
            <a:r>
              <a:rPr lang="en-US" sz="2800" b="1" i="0" dirty="0" smtClean="0">
                <a:solidFill>
                  <a:prstClr val="black">
                    <a:lumMod val="85000"/>
                    <a:lumOff val="15000"/>
                  </a:prstClr>
                </a:solidFill>
                <a:latin typeface="+mn-lt"/>
                <a:ea typeface="+mn-ea"/>
                <a:cs typeface="+mn-cs"/>
              </a:rPr>
              <a:t>Finance Load Spreadsheet (Source Document)</a:t>
            </a:r>
            <a:endParaRPr lang="en-US" b="1" i="0" dirty="0">
              <a:latin typeface="+mn-lt"/>
            </a:endParaRPr>
          </a:p>
        </p:txBody>
      </p:sp>
      <p:pic>
        <p:nvPicPr>
          <p:cNvPr id="3" name="Picture 2" descr="RSG Cos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87" y="1066800"/>
            <a:ext cx="9144000" cy="5585604"/>
          </a:xfrm>
          <a:prstGeom prst="rect">
            <a:avLst/>
          </a:prstGeom>
        </p:spPr>
      </p:pic>
      <p:sp>
        <p:nvSpPr>
          <p:cNvPr id="4" name="Minus 3"/>
          <p:cNvSpPr/>
          <p:nvPr/>
        </p:nvSpPr>
        <p:spPr>
          <a:xfrm>
            <a:off x="76200" y="3850170"/>
            <a:ext cx="609600" cy="3810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717999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Finance Load Spreadsheet </a:t>
            </a:r>
            <a:endParaRPr lang="en-US" b="1" dirty="0"/>
          </a:p>
        </p:txBody>
      </p:sp>
      <p:sp>
        <p:nvSpPr>
          <p:cNvPr id="3" name="Content Placeholder 2"/>
          <p:cNvSpPr>
            <a:spLocks noGrp="1"/>
          </p:cNvSpPr>
          <p:nvPr>
            <p:ph idx="1"/>
          </p:nvPr>
        </p:nvSpPr>
        <p:spPr>
          <a:xfrm>
            <a:off x="457200" y="1295400"/>
            <a:ext cx="8229600" cy="4525963"/>
          </a:xfrm>
        </p:spPr>
        <p:txBody>
          <a:bodyPr>
            <a:normAutofit lnSpcReduction="10000"/>
          </a:bodyPr>
          <a:lstStyle/>
          <a:p>
            <a:r>
              <a:rPr lang="en-US" dirty="0" smtClean="0"/>
              <a:t>What does IT need to know?</a:t>
            </a:r>
          </a:p>
          <a:p>
            <a:pPr lvl="1"/>
            <a:r>
              <a:rPr lang="en-US" dirty="0" smtClean="0"/>
              <a:t>Changes needed in local program that reads Chart of Accounts and builds Cost Data File (</a:t>
            </a:r>
            <a:r>
              <a:rPr lang="en-US" dirty="0" err="1" smtClean="0"/>
              <a:t>EWCDFx</a:t>
            </a:r>
            <a:r>
              <a:rPr lang="en-US" dirty="0" smtClean="0"/>
              <a:t>)</a:t>
            </a:r>
          </a:p>
          <a:p>
            <a:pPr lvl="1"/>
            <a:r>
              <a:rPr lang="en-US" dirty="0" smtClean="0"/>
              <a:t>Create a new text file to record how accounts map to Forms 4a, 5, and 6</a:t>
            </a:r>
          </a:p>
          <a:p>
            <a:pPr lvl="1"/>
            <a:r>
              <a:rPr lang="en-US" dirty="0" smtClean="0"/>
              <a:t>When ever the program writes to the Cost Data File it should also write to the new text file</a:t>
            </a:r>
          </a:p>
          <a:p>
            <a:pPr lvl="1"/>
            <a:r>
              <a:rPr lang="en-US" dirty="0" smtClean="0"/>
              <a:t>If the data is written to the text file with a comma in between each data element, it can then be imported in to Excel.</a:t>
            </a:r>
            <a:endParaRPr lang="en-US" dirty="0"/>
          </a:p>
        </p:txBody>
      </p:sp>
    </p:spTree>
    <p:extLst>
      <p:ext uri="{BB962C8B-B14F-4D97-AF65-F5344CB8AC3E}">
        <p14:creationId xmlns:p14="http://schemas.microsoft.com/office/powerpoint/2010/main" val="66542913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n-US" sz="17000" b="1" dirty="0" smtClean="0">
                <a:solidFill>
                  <a:srgbClr val="2A7A9E">
                    <a:alpha val="40000"/>
                  </a:srgbClr>
                </a:solidFill>
                <a:cs typeface="Arial" pitchFamily="34" charset="0"/>
              </a:rPr>
              <a:t>2</a:t>
            </a:r>
            <a:endParaRPr lang="en-US" sz="17000" b="1" dirty="0">
              <a:solidFill>
                <a:srgbClr val="2A7A9E">
                  <a:alpha val="40000"/>
                </a:srgbClr>
              </a:solidFill>
              <a:cs typeface="Arial" pitchFamily="34" charset="0"/>
            </a:endParaRPr>
          </a:p>
        </p:txBody>
      </p:sp>
      <p:sp>
        <p:nvSpPr>
          <p:cNvPr id="9" name="Title 8"/>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Early Processing of </a:t>
            </a:r>
            <a:r>
              <a:rPr lang="en-US" sz="4000" cap="none" dirty="0" smtClean="0">
                <a:solidFill>
                  <a:prstClr val="black">
                    <a:lumMod val="85000"/>
                    <a:lumOff val="15000"/>
                  </a:prstClr>
                </a:solidFill>
                <a:ea typeface="+mn-ea"/>
                <a:cs typeface="+mn-cs"/>
              </a:rPr>
              <a:t>Cost </a:t>
            </a:r>
            <a:r>
              <a:rPr lang="en-US" sz="4000" cap="none" dirty="0" smtClean="0">
                <a:solidFill>
                  <a:prstClr val="black">
                    <a:lumMod val="85000"/>
                    <a:lumOff val="15000"/>
                  </a:prstClr>
                </a:solidFill>
                <a:ea typeface="+mn-ea"/>
                <a:cs typeface="+mn-cs"/>
              </a:rPr>
              <a:t>Report</a:t>
            </a:r>
            <a:endParaRPr lang="en-US" sz="4000" b="0" cap="none" dirty="0">
              <a:solidFill>
                <a:prstClr val="black">
                  <a:lumMod val="50000"/>
                  <a:lumOff val="50000"/>
                </a:prstClr>
              </a:solidFill>
              <a:ea typeface="+mn-ea"/>
              <a:cs typeface="+mn-cs"/>
            </a:endParaRPr>
          </a:p>
        </p:txBody>
      </p:sp>
      <p:sp>
        <p:nvSpPr>
          <p:cNvPr id="10" name="Text Placeholder 9"/>
          <p:cNvSpPr>
            <a:spLocks noGrp="1"/>
          </p:cNvSpPr>
          <p:nvPr>
            <p:ph type="body" idx="1"/>
          </p:nvPr>
        </p:nvSpPr>
        <p:spPr/>
        <p:txBody>
          <a:bodyPr/>
          <a:lstStyle/>
          <a:p>
            <a:pPr lvl="0">
              <a:spcBef>
                <a:spcPts val="0"/>
              </a:spcBef>
            </a:pPr>
            <a:r>
              <a:rPr lang="en-US" sz="1700" b="1" dirty="0" smtClean="0">
                <a:solidFill>
                  <a:prstClr val="black">
                    <a:lumMod val="75000"/>
                    <a:lumOff val="25000"/>
                  </a:prstClr>
                </a:solidFill>
              </a:rPr>
              <a:t>Does this make sense for my district?</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Early Processing of Cost Report </a:t>
            </a:r>
            <a:endParaRPr lang="en-US" b="1" dirty="0"/>
          </a:p>
        </p:txBody>
      </p:sp>
      <p:sp>
        <p:nvSpPr>
          <p:cNvPr id="3" name="Content Placeholder 2"/>
          <p:cNvSpPr>
            <a:spLocks noGrp="1"/>
          </p:cNvSpPr>
          <p:nvPr>
            <p:ph idx="1"/>
          </p:nvPr>
        </p:nvSpPr>
        <p:spPr>
          <a:xfrm>
            <a:off x="457200" y="1295400"/>
            <a:ext cx="8229600" cy="4525963"/>
          </a:xfrm>
        </p:spPr>
        <p:txBody>
          <a:bodyPr>
            <a:normAutofit/>
          </a:bodyPr>
          <a:lstStyle/>
          <a:p>
            <a:r>
              <a:rPr lang="en-US" dirty="0" smtClean="0"/>
              <a:t>What do we gain from this?</a:t>
            </a:r>
          </a:p>
          <a:p>
            <a:pPr lvl="1"/>
            <a:r>
              <a:rPr lang="en-US" dirty="0" smtClean="0"/>
              <a:t>Extra time to process the Cost Report </a:t>
            </a:r>
          </a:p>
          <a:p>
            <a:pPr lvl="1"/>
            <a:r>
              <a:rPr lang="en-US" dirty="0" smtClean="0"/>
              <a:t>Better access to school employees who can answer questions about who really taught the classes</a:t>
            </a:r>
          </a:p>
          <a:p>
            <a:r>
              <a:rPr lang="en-US" dirty="0" smtClean="0"/>
              <a:t>What are the limitations?</a:t>
            </a:r>
          </a:p>
          <a:p>
            <a:pPr lvl="1"/>
            <a:r>
              <a:rPr lang="en-US" dirty="0" smtClean="0"/>
              <a:t>You can only work on Phase I (SATSY) </a:t>
            </a:r>
            <a:r>
              <a:rPr lang="en-US" dirty="0" smtClean="0"/>
              <a:t>early</a:t>
            </a:r>
          </a:p>
          <a:p>
            <a:pPr lvl="1"/>
            <a:r>
              <a:rPr lang="en-US" dirty="0" smtClean="0"/>
              <a:t>Job</a:t>
            </a:r>
            <a:r>
              <a:rPr lang="en-US" baseline="0" dirty="0" smtClean="0"/>
              <a:t> #s must be unique between</a:t>
            </a:r>
            <a:r>
              <a:rPr lang="en-US" dirty="0" smtClean="0"/>
              <a:t> 1</a:t>
            </a:r>
            <a:r>
              <a:rPr lang="en-US" baseline="30000" dirty="0" smtClean="0"/>
              <a:t>st</a:t>
            </a:r>
            <a:r>
              <a:rPr lang="en-US" dirty="0" smtClean="0"/>
              <a:t> and 2</a:t>
            </a:r>
            <a:r>
              <a:rPr lang="en-US" baseline="30000" dirty="0" smtClean="0"/>
              <a:t>nd</a:t>
            </a:r>
            <a:r>
              <a:rPr lang="en-US" dirty="0" smtClean="0"/>
              <a:t> processing of records</a:t>
            </a:r>
            <a:r>
              <a:rPr lang="en-US" baseline="0" dirty="0" smtClean="0"/>
              <a:t> </a:t>
            </a:r>
            <a:endParaRPr lang="en-US" dirty="0" smtClean="0"/>
          </a:p>
        </p:txBody>
      </p:sp>
    </p:spTree>
    <p:extLst>
      <p:ext uri="{BB962C8B-B14F-4D97-AF65-F5344CB8AC3E}">
        <p14:creationId xmlns:p14="http://schemas.microsoft.com/office/powerpoint/2010/main" val="2450418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lvl="0">
              <a:spcBef>
                <a:spcPts val="0"/>
              </a:spcBef>
            </a:pPr>
            <a:r>
              <a:rPr lang="en-US" sz="2800" b="1" dirty="0"/>
              <a:t>Early Processing of Cost Report</a:t>
            </a:r>
            <a:r>
              <a:rPr lang="en-US" sz="2800" b="1" i="0" dirty="0" smtClean="0">
                <a:solidFill>
                  <a:prstClr val="black">
                    <a:lumMod val="85000"/>
                    <a:lumOff val="15000"/>
                  </a:prstClr>
                </a:solidFill>
                <a:latin typeface="+mn-lt"/>
                <a:ea typeface="+mn-ea"/>
                <a:cs typeface="+mn-cs"/>
              </a:rPr>
              <a:t> </a:t>
            </a:r>
            <a:r>
              <a:rPr lang="en-US" sz="2800" b="1" i="0" dirty="0" smtClean="0">
                <a:solidFill>
                  <a:prstClr val="black">
                    <a:lumMod val="85000"/>
                    <a:lumOff val="15000"/>
                  </a:prstClr>
                </a:solidFill>
                <a:latin typeface="+mn-lt"/>
                <a:ea typeface="+mn-ea"/>
                <a:cs typeface="+mn-cs"/>
              </a:rPr>
              <a:t>(Unique Job </a:t>
            </a:r>
            <a:r>
              <a:rPr lang="en-US" sz="2800" b="1" dirty="0" smtClean="0">
                <a:solidFill>
                  <a:prstClr val="black">
                    <a:lumMod val="85000"/>
                    <a:lumOff val="15000"/>
                  </a:prstClr>
                </a:solidFill>
                <a:latin typeface="+mn-lt"/>
                <a:ea typeface="+mn-ea"/>
                <a:cs typeface="+mn-cs"/>
              </a:rPr>
              <a:t>Numbers)</a:t>
            </a:r>
          </a:p>
        </p:txBody>
      </p:sp>
      <p:pic>
        <p:nvPicPr>
          <p:cNvPr id="7" name="Picture 6" descr="RSG Cos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1066800"/>
            <a:ext cx="9144000" cy="5585604"/>
          </a:xfrm>
          <a:prstGeom prst="rect">
            <a:avLst/>
          </a:prstGeom>
        </p:spPr>
      </p:pic>
    </p:spTree>
    <p:extLst>
      <p:ext uri="{BB962C8B-B14F-4D97-AF65-F5344CB8AC3E}">
        <p14:creationId xmlns:p14="http://schemas.microsoft.com/office/powerpoint/2010/main" val="234730835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Early Processing of Cost Report </a:t>
            </a:r>
            <a:endParaRPr lang="en-US" b="1" dirty="0"/>
          </a:p>
        </p:txBody>
      </p:sp>
      <p:sp>
        <p:nvSpPr>
          <p:cNvPr id="3" name="Content Placeholder 2"/>
          <p:cNvSpPr>
            <a:spLocks noGrp="1"/>
          </p:cNvSpPr>
          <p:nvPr>
            <p:ph idx="1"/>
          </p:nvPr>
        </p:nvSpPr>
        <p:spPr>
          <a:xfrm>
            <a:off x="457200" y="1295400"/>
            <a:ext cx="8229600" cy="4525963"/>
          </a:xfrm>
        </p:spPr>
        <p:txBody>
          <a:bodyPr>
            <a:normAutofit lnSpcReduction="10000"/>
          </a:bodyPr>
          <a:lstStyle/>
          <a:p>
            <a:r>
              <a:rPr lang="en-US" smtClean="0"/>
              <a:t>1</a:t>
            </a:r>
            <a:r>
              <a:rPr lang="en-US" baseline="30000" smtClean="0"/>
              <a:t>st</a:t>
            </a:r>
            <a:r>
              <a:rPr lang="en-US" smtClean="0"/>
              <a:t> Pass Processing</a:t>
            </a:r>
          </a:p>
          <a:p>
            <a:pPr lvl="1"/>
            <a:r>
              <a:rPr lang="en-US" smtClean="0"/>
              <a:t>We Process K-12 Surveys 1, 2, &amp; 3.  We do NOT process WDIS or Survey 4.</a:t>
            </a:r>
          </a:p>
          <a:p>
            <a:pPr lvl="1"/>
            <a:r>
              <a:rPr lang="en-US" smtClean="0"/>
              <a:t>We run programs EW001(Create SATSY Work File) through EW014(Staff Data Edit)</a:t>
            </a:r>
          </a:p>
          <a:p>
            <a:pPr lvl="1"/>
            <a:r>
              <a:rPr lang="en-US" smtClean="0"/>
              <a:t>Payroll Load program will load Salary and Days worked based on values at roughly the end of survey 3</a:t>
            </a:r>
          </a:p>
          <a:p>
            <a:pPr lvl="1"/>
            <a:r>
              <a:rPr lang="en-US" smtClean="0"/>
              <a:t>Clean up SATSY records at district office or by sending EW014 reports out to schools</a:t>
            </a:r>
            <a:endParaRPr lang="en-US" dirty="0" smtClean="0"/>
          </a:p>
        </p:txBody>
      </p:sp>
    </p:spTree>
    <p:extLst>
      <p:ext uri="{BB962C8B-B14F-4D97-AF65-F5344CB8AC3E}">
        <p14:creationId xmlns:p14="http://schemas.microsoft.com/office/powerpoint/2010/main" val="3625621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Early Processing of Cost Report </a:t>
            </a:r>
            <a:endParaRPr lang="en-US" b="1" dirty="0"/>
          </a:p>
        </p:txBody>
      </p:sp>
      <p:sp>
        <p:nvSpPr>
          <p:cNvPr id="3" name="Content Placeholder 2"/>
          <p:cNvSpPr>
            <a:spLocks noGrp="1"/>
          </p:cNvSpPr>
          <p:nvPr>
            <p:ph idx="1"/>
          </p:nvPr>
        </p:nvSpPr>
        <p:spPr>
          <a:xfrm>
            <a:off x="457200" y="1295400"/>
            <a:ext cx="8229600" cy="4525963"/>
          </a:xfrm>
        </p:spPr>
        <p:txBody>
          <a:bodyPr>
            <a:normAutofit/>
          </a:bodyPr>
          <a:lstStyle/>
          <a:p>
            <a:r>
              <a:rPr lang="en-US" dirty="0" smtClean="0"/>
              <a:t>2</a:t>
            </a:r>
            <a:r>
              <a:rPr lang="en-US" baseline="30000" dirty="0" smtClean="0"/>
              <a:t>nd</a:t>
            </a:r>
            <a:r>
              <a:rPr lang="en-US" dirty="0" smtClean="0"/>
              <a:t> Pass Processing</a:t>
            </a:r>
          </a:p>
          <a:p>
            <a:pPr lvl="1"/>
            <a:r>
              <a:rPr lang="en-US" dirty="0" smtClean="0"/>
              <a:t>Load K-12 Survey 4 and all WDIS Surveys</a:t>
            </a:r>
          </a:p>
          <a:p>
            <a:pPr lvl="1"/>
            <a:r>
              <a:rPr lang="en-US" dirty="0" smtClean="0"/>
              <a:t>Backup SATSY records</a:t>
            </a:r>
          </a:p>
          <a:p>
            <a:pPr lvl="1"/>
            <a:r>
              <a:rPr lang="en-US" dirty="0" smtClean="0"/>
              <a:t>Run programs EW001 through EW014</a:t>
            </a:r>
          </a:p>
          <a:p>
            <a:pPr lvl="2"/>
            <a:r>
              <a:rPr lang="en-US" dirty="0" smtClean="0"/>
              <a:t>A “2</a:t>
            </a:r>
            <a:r>
              <a:rPr lang="en-US" baseline="30000" dirty="0" smtClean="0"/>
              <a:t>nd</a:t>
            </a:r>
            <a:r>
              <a:rPr lang="en-US" dirty="0" smtClean="0"/>
              <a:t> Pass” version of EW004 is run so as to merge the new SATSY records with the 1</a:t>
            </a:r>
            <a:r>
              <a:rPr lang="en-US" baseline="30000" dirty="0" smtClean="0"/>
              <a:t>st</a:t>
            </a:r>
            <a:r>
              <a:rPr lang="en-US" dirty="0" smtClean="0"/>
              <a:t> Pass SATSY records</a:t>
            </a:r>
          </a:p>
          <a:p>
            <a:pPr lvl="2"/>
            <a:r>
              <a:rPr lang="en-US" dirty="0" smtClean="0"/>
              <a:t>A “2</a:t>
            </a:r>
            <a:r>
              <a:rPr lang="en-US" baseline="30000" dirty="0" smtClean="0"/>
              <a:t>nd</a:t>
            </a:r>
            <a:r>
              <a:rPr lang="en-US" dirty="0" smtClean="0"/>
              <a:t> Pass” version of EW005 is run to purge and rebuild the 5x records and reload all of the STH fields</a:t>
            </a:r>
          </a:p>
          <a:p>
            <a:pPr lvl="1"/>
            <a:endParaRPr lang="en-US" dirty="0" smtClean="0"/>
          </a:p>
          <a:p>
            <a:pPr lvl="1"/>
            <a:endParaRPr lang="en-US" dirty="0" smtClean="0"/>
          </a:p>
        </p:txBody>
      </p:sp>
    </p:spTree>
    <p:extLst>
      <p:ext uri="{BB962C8B-B14F-4D97-AF65-F5344CB8AC3E}">
        <p14:creationId xmlns:p14="http://schemas.microsoft.com/office/powerpoint/2010/main" val="902256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Early Processing of Cost Report </a:t>
            </a:r>
            <a:endParaRPr lang="en-US" b="1" dirty="0"/>
          </a:p>
        </p:txBody>
      </p:sp>
      <p:sp>
        <p:nvSpPr>
          <p:cNvPr id="3" name="Content Placeholder 2"/>
          <p:cNvSpPr>
            <a:spLocks noGrp="1"/>
          </p:cNvSpPr>
          <p:nvPr>
            <p:ph idx="1"/>
          </p:nvPr>
        </p:nvSpPr>
        <p:spPr>
          <a:xfrm>
            <a:off x="457200" y="1295400"/>
            <a:ext cx="8229600" cy="4525963"/>
          </a:xfrm>
        </p:spPr>
        <p:txBody>
          <a:bodyPr>
            <a:normAutofit/>
          </a:bodyPr>
          <a:lstStyle/>
          <a:p>
            <a:r>
              <a:rPr lang="en-US" dirty="0" smtClean="0"/>
              <a:t>What are we updating in the 1</a:t>
            </a:r>
            <a:r>
              <a:rPr lang="en-US" baseline="30000" dirty="0" smtClean="0"/>
              <a:t>st</a:t>
            </a:r>
            <a:r>
              <a:rPr lang="en-US" dirty="0" smtClean="0"/>
              <a:t> Pass?</a:t>
            </a:r>
          </a:p>
          <a:p>
            <a:pPr lvl="1"/>
            <a:r>
              <a:rPr lang="en-US" dirty="0" smtClean="0"/>
              <a:t>Deleting records that don’t belong, like contract employees</a:t>
            </a:r>
          </a:p>
          <a:p>
            <a:pPr lvl="1"/>
            <a:r>
              <a:rPr lang="en-US" dirty="0" smtClean="0"/>
              <a:t>Correcting Mod records when the teacher worked a survey but doesn’t have students attached</a:t>
            </a:r>
          </a:p>
          <a:p>
            <a:pPr lvl="1"/>
            <a:r>
              <a:rPr lang="en-US" dirty="0" smtClean="0"/>
              <a:t>Researching/correcting records that come across with out a matching employee # in payroll</a:t>
            </a:r>
          </a:p>
          <a:p>
            <a:pPr lvl="1"/>
            <a:endParaRPr lang="en-US" dirty="0" smtClean="0"/>
          </a:p>
        </p:txBody>
      </p:sp>
    </p:spTree>
    <p:extLst>
      <p:ext uri="{BB962C8B-B14F-4D97-AF65-F5344CB8AC3E}">
        <p14:creationId xmlns:p14="http://schemas.microsoft.com/office/powerpoint/2010/main" val="283537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fontScale="92500"/>
          </a:bodyPr>
          <a:lstStyle/>
          <a:p>
            <a:r>
              <a:rPr lang="en-US" sz="4000" b="1" dirty="0" smtClean="0">
                <a:solidFill>
                  <a:schemeClr val="tx1">
                    <a:lumMod val="85000"/>
                    <a:lumOff val="15000"/>
                  </a:schemeClr>
                </a:solidFill>
                <a:latin typeface="+mj-lt"/>
              </a:rPr>
              <a:t>Enhancing</a:t>
            </a:r>
            <a:r>
              <a:rPr lang="en-US" sz="4000" dirty="0" smtClean="0">
                <a:latin typeface="+mj-lt"/>
              </a:rPr>
              <a:t> </a:t>
            </a:r>
            <a:r>
              <a:rPr lang="en-US" sz="4000" dirty="0">
                <a:solidFill>
                  <a:schemeClr val="tx1">
                    <a:lumMod val="50000"/>
                    <a:lumOff val="50000"/>
                  </a:schemeClr>
                </a:solidFill>
                <a:latin typeface="+mj-lt"/>
              </a:rPr>
              <a:t>Y</a:t>
            </a:r>
            <a:r>
              <a:rPr lang="en-US" sz="4000" dirty="0" smtClean="0">
                <a:solidFill>
                  <a:schemeClr val="tx1">
                    <a:lumMod val="50000"/>
                    <a:lumOff val="50000"/>
                  </a:schemeClr>
                </a:solidFill>
                <a:latin typeface="+mj-lt"/>
              </a:rPr>
              <a:t>our Cost Report Experience</a:t>
            </a:r>
            <a:endParaRPr lang="en-U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endParaRPr lang="en-US" sz="2000" b="1" dirty="0" smtClean="0">
              <a:solidFill>
                <a:schemeClr val="tx1">
                  <a:lumMod val="75000"/>
                  <a:lumOff val="25000"/>
                </a:schemeClr>
              </a:solidFill>
            </a:endParaRPr>
          </a:p>
          <a:p>
            <a:pPr algn="r"/>
            <a:endParaRPr lang="en-US" sz="20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26" name="Group 25"/>
          <p:cNvGrpSpPr/>
          <p:nvPr/>
        </p:nvGrpSpPr>
        <p:grpSpPr>
          <a:xfrm>
            <a:off x="762000" y="1557456"/>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3" name="TextBox 12"/>
            <p:cNvSpPr txBox="1"/>
            <p:nvPr/>
          </p:nvSpPr>
          <p:spPr>
            <a:xfrm>
              <a:off x="823416" y="2666898"/>
              <a:ext cx="1931160" cy="683264"/>
            </a:xfrm>
            <a:prstGeom prst="rect">
              <a:avLst/>
            </a:prstGeom>
            <a:noFill/>
          </p:spPr>
          <p:txBody>
            <a:bodyPr wrap="square" rtlCol="0">
              <a:normAutofit/>
            </a:bodyPr>
            <a:lstStyle/>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rPr>
                <a:t>Finance Load Spreadsheet</a:t>
              </a:r>
              <a:endParaRPr lang="en-US" sz="24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3" name="Group 22"/>
          <p:cNvGrpSpPr/>
          <p:nvPr/>
        </p:nvGrpSpPr>
        <p:grpSpPr>
          <a:xfrm>
            <a:off x="3543300" y="1591943"/>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3601872" y="2701385"/>
              <a:ext cx="1931160" cy="665695"/>
            </a:xfrm>
            <a:prstGeom prst="rect">
              <a:avLst/>
            </a:prstGeom>
            <a:noFill/>
          </p:spPr>
          <p:txBody>
            <a:bodyPr wrap="square" rtlCol="0">
              <a:normAutofit fontScale="85000" lnSpcReduction="20000"/>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Early Processing of Cost Report</a:t>
              </a:r>
              <a:endParaRPr lang="en-US" sz="23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4" name="Group 23"/>
          <p:cNvGrpSpPr/>
          <p:nvPr/>
        </p:nvGrpSpPr>
        <p:grpSpPr>
          <a:xfrm>
            <a:off x="6324600" y="1587511"/>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18"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FISH File Interface</a:t>
              </a:r>
            </a:p>
          </p:txBody>
        </p:sp>
        <p:sp>
          <p:nvSpPr>
            <p:cNvPr id="21" name="Oval 20"/>
            <p:cNvSpPr/>
            <p:nvPr/>
          </p:nvSpPr>
          <p:spPr>
            <a:xfrm>
              <a:off x="6569928" y="200536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Early Processing of Cost Report </a:t>
            </a:r>
            <a:endParaRPr lang="en-US" b="1" dirty="0"/>
          </a:p>
        </p:txBody>
      </p:sp>
      <p:sp>
        <p:nvSpPr>
          <p:cNvPr id="3" name="Content Placeholder 2"/>
          <p:cNvSpPr>
            <a:spLocks noGrp="1"/>
          </p:cNvSpPr>
          <p:nvPr>
            <p:ph idx="1"/>
          </p:nvPr>
        </p:nvSpPr>
        <p:spPr>
          <a:xfrm>
            <a:off x="457200" y="1295400"/>
            <a:ext cx="8229600" cy="4525963"/>
          </a:xfrm>
        </p:spPr>
        <p:txBody>
          <a:bodyPr>
            <a:normAutofit/>
          </a:bodyPr>
          <a:lstStyle/>
          <a:p>
            <a:r>
              <a:rPr lang="en-US" dirty="0" smtClean="0"/>
              <a:t>What </a:t>
            </a:r>
            <a:r>
              <a:rPr lang="en-US" dirty="0" smtClean="0"/>
              <a:t>is </a:t>
            </a:r>
            <a:r>
              <a:rPr lang="en-US" b="1" u="sng" dirty="0" smtClean="0"/>
              <a:t>not</a:t>
            </a:r>
            <a:r>
              <a:rPr lang="en-US" dirty="0" smtClean="0"/>
              <a:t> being updated </a:t>
            </a:r>
            <a:r>
              <a:rPr lang="en-US" dirty="0" smtClean="0"/>
              <a:t>in the 1</a:t>
            </a:r>
            <a:r>
              <a:rPr lang="en-US" baseline="30000" dirty="0" smtClean="0"/>
              <a:t>st</a:t>
            </a:r>
            <a:r>
              <a:rPr lang="en-US" dirty="0" smtClean="0"/>
              <a:t> Pass?</a:t>
            </a:r>
          </a:p>
          <a:p>
            <a:pPr lvl="1"/>
            <a:r>
              <a:rPr lang="en-US" dirty="0" smtClean="0"/>
              <a:t>Job 5x records because they are re-build in the 2</a:t>
            </a:r>
            <a:r>
              <a:rPr lang="en-US" baseline="30000" dirty="0" smtClean="0"/>
              <a:t>nd</a:t>
            </a:r>
            <a:r>
              <a:rPr lang="en-US" dirty="0" smtClean="0"/>
              <a:t> Pass</a:t>
            </a:r>
          </a:p>
          <a:p>
            <a:pPr lvl="1"/>
            <a:r>
              <a:rPr lang="en-US" dirty="0" smtClean="0"/>
              <a:t>Salary totals, because those are re-loaded in the 2</a:t>
            </a:r>
            <a:r>
              <a:rPr lang="en-US" baseline="30000" dirty="0" smtClean="0"/>
              <a:t>nd</a:t>
            </a:r>
            <a:r>
              <a:rPr lang="en-US" dirty="0" smtClean="0"/>
              <a:t> pass</a:t>
            </a:r>
          </a:p>
          <a:p>
            <a:pPr lvl="1"/>
            <a:endParaRPr lang="en-US" dirty="0" smtClean="0"/>
          </a:p>
          <a:p>
            <a:pPr lvl="1"/>
            <a:endParaRPr lang="en-US" dirty="0" smtClean="0"/>
          </a:p>
        </p:txBody>
      </p:sp>
    </p:spTree>
    <p:extLst>
      <p:ext uri="{BB962C8B-B14F-4D97-AF65-F5344CB8AC3E}">
        <p14:creationId xmlns:p14="http://schemas.microsoft.com/office/powerpoint/2010/main" val="1523355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RSG Cost - Secure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62" y="990600"/>
            <a:ext cx="9144000" cy="5585604"/>
          </a:xfrm>
          <a:prstGeom prst="rect">
            <a:avLst/>
          </a:prstGeom>
        </p:spPr>
      </p:pic>
      <p:sp>
        <p:nvSpPr>
          <p:cNvPr id="9" name="Title 8"/>
          <p:cNvSpPr>
            <a:spLocks noGrp="1"/>
          </p:cNvSpPr>
          <p:nvPr>
            <p:ph type="title"/>
          </p:nvPr>
        </p:nvSpPr>
        <p:spPr/>
        <p:txBody>
          <a:bodyPr>
            <a:normAutofit/>
          </a:bodyPr>
          <a:lstStyle/>
          <a:p>
            <a:pPr lvl="0">
              <a:spcBef>
                <a:spcPts val="0"/>
              </a:spcBef>
            </a:pPr>
            <a:r>
              <a:rPr lang="en-US" sz="2800" b="1" dirty="0"/>
              <a:t>Early Processing of Cost Report</a:t>
            </a:r>
            <a:r>
              <a:rPr lang="en-US" sz="2800" b="1" i="0" dirty="0" smtClean="0">
                <a:solidFill>
                  <a:prstClr val="black">
                    <a:lumMod val="85000"/>
                    <a:lumOff val="15000"/>
                  </a:prstClr>
                </a:solidFill>
                <a:latin typeface="+mn-lt"/>
                <a:ea typeface="+mn-ea"/>
                <a:cs typeface="+mn-cs"/>
              </a:rPr>
              <a:t> (Example</a:t>
            </a:r>
            <a:r>
              <a:rPr lang="en-US" sz="2800" b="1" i="0" baseline="0" dirty="0" smtClean="0">
                <a:solidFill>
                  <a:prstClr val="black">
                    <a:lumMod val="85000"/>
                    <a:lumOff val="15000"/>
                  </a:prstClr>
                </a:solidFill>
                <a:latin typeface="+mn-lt"/>
                <a:ea typeface="+mn-ea"/>
                <a:cs typeface="+mn-cs"/>
              </a:rPr>
              <a:t> #1)</a:t>
            </a:r>
            <a:endParaRPr lang="en-US" b="1" i="0" dirty="0">
              <a:latin typeface="+mn-lt"/>
            </a:endParaRPr>
          </a:p>
        </p:txBody>
      </p:sp>
      <p:sp>
        <p:nvSpPr>
          <p:cNvPr id="3" name="Rectangle 2"/>
          <p:cNvSpPr/>
          <p:nvPr/>
        </p:nvSpPr>
        <p:spPr>
          <a:xfrm>
            <a:off x="152400" y="3276600"/>
            <a:ext cx="4724400" cy="2362200"/>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Names / Teacher Ids removed</a:t>
            </a:r>
          </a:p>
        </p:txBody>
      </p:sp>
      <p:sp>
        <p:nvSpPr>
          <p:cNvPr id="6" name="Rectangle 5"/>
          <p:cNvSpPr/>
          <p:nvPr/>
        </p:nvSpPr>
        <p:spPr>
          <a:xfrm>
            <a:off x="3886200" y="2819400"/>
            <a:ext cx="9906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698420"/>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lvl="0">
              <a:spcBef>
                <a:spcPts val="0"/>
              </a:spcBef>
            </a:pPr>
            <a:r>
              <a:rPr lang="en-US" sz="2800" b="1" dirty="0"/>
              <a:t>Early Processing of Cost Report</a:t>
            </a:r>
            <a:r>
              <a:rPr lang="en-US" sz="2800" b="1" i="0" dirty="0" smtClean="0">
                <a:solidFill>
                  <a:prstClr val="black">
                    <a:lumMod val="85000"/>
                    <a:lumOff val="15000"/>
                  </a:prstClr>
                </a:solidFill>
                <a:latin typeface="+mn-lt"/>
                <a:ea typeface="+mn-ea"/>
                <a:cs typeface="+mn-cs"/>
              </a:rPr>
              <a:t> (Example</a:t>
            </a:r>
            <a:r>
              <a:rPr lang="en-US" sz="2800" b="1" i="0" baseline="0" dirty="0" smtClean="0">
                <a:solidFill>
                  <a:prstClr val="black">
                    <a:lumMod val="85000"/>
                    <a:lumOff val="15000"/>
                  </a:prstClr>
                </a:solidFill>
                <a:latin typeface="+mn-lt"/>
                <a:ea typeface="+mn-ea"/>
                <a:cs typeface="+mn-cs"/>
              </a:rPr>
              <a:t> #1)</a:t>
            </a:r>
            <a:endParaRPr lang="en-US" b="1" i="0" dirty="0">
              <a:latin typeface="+mn-lt"/>
            </a:endParaRPr>
          </a:p>
        </p:txBody>
      </p:sp>
      <p:pic>
        <p:nvPicPr>
          <p:cNvPr id="4" name="Picture 3" descr="RSG Cost - Secure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1066800"/>
            <a:ext cx="9144000" cy="5585604"/>
          </a:xfrm>
          <a:prstGeom prst="rect">
            <a:avLst/>
          </a:prstGeom>
        </p:spPr>
      </p:pic>
      <p:sp>
        <p:nvSpPr>
          <p:cNvPr id="7" name="Rectangle 6"/>
          <p:cNvSpPr/>
          <p:nvPr/>
        </p:nvSpPr>
        <p:spPr>
          <a:xfrm>
            <a:off x="3742174" y="1905000"/>
            <a:ext cx="11430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62487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en-US" sz="17000" b="1" dirty="0" smtClean="0">
                <a:solidFill>
                  <a:srgbClr val="65B131">
                    <a:alpha val="64000"/>
                  </a:srgbClr>
                </a:solidFill>
                <a:cs typeface="Arial" pitchFamily="34" charset="0"/>
              </a:rPr>
              <a:t>3</a:t>
            </a:r>
            <a:endParaRPr lang="en-US" sz="17000" b="1" dirty="0">
              <a:solidFill>
                <a:srgbClr val="65B131">
                  <a:alpha val="64000"/>
                </a:srgbClr>
              </a:solidFill>
              <a:cs typeface="Arial" pitchFamily="34" charset="0"/>
            </a:endParaRPr>
          </a:p>
        </p:txBody>
      </p:sp>
      <p:sp>
        <p:nvSpPr>
          <p:cNvPr id="8" name="Title 7"/>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FISH File Interface</a:t>
            </a:r>
            <a:endParaRPr lang="en-US" sz="2800" dirty="0"/>
          </a:p>
        </p:txBody>
      </p:sp>
      <p:sp>
        <p:nvSpPr>
          <p:cNvPr id="9" name="Text Placeholder 8"/>
          <p:cNvSpPr>
            <a:spLocks noGrp="1"/>
          </p:cNvSpPr>
          <p:nvPr>
            <p:ph type="body" idx="1"/>
          </p:nvPr>
        </p:nvSpPr>
        <p:spPr/>
        <p:txBody>
          <a:bodyPr vert="horz" lIns="91440" tIns="45720" rIns="91440" bIns="45720" rtlCol="0" anchor="b">
            <a:normAutofit/>
          </a:bodyPr>
          <a:lstStyle/>
          <a:p>
            <a:pPr>
              <a:spcBef>
                <a:spcPts val="0"/>
              </a:spcBef>
            </a:pPr>
            <a:r>
              <a:rPr lang="en-US" sz="1700" b="1" dirty="0" smtClean="0">
                <a:solidFill>
                  <a:prstClr val="black">
                    <a:lumMod val="75000"/>
                    <a:lumOff val="25000"/>
                  </a:prstClr>
                </a:solidFill>
              </a:rPr>
              <a:t>What does this get me?</a:t>
            </a:r>
            <a:endParaRPr lang="en-US" sz="1700" b="1" dirty="0">
              <a:solidFill>
                <a:prstClr val="black">
                  <a:lumMod val="75000"/>
                  <a:lumOff val="2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FISH File Interface </a:t>
            </a:r>
            <a:endParaRPr lang="en-US" b="1" dirty="0"/>
          </a:p>
        </p:txBody>
      </p:sp>
      <p:sp>
        <p:nvSpPr>
          <p:cNvPr id="3" name="Content Placeholder 2"/>
          <p:cNvSpPr>
            <a:spLocks noGrp="1"/>
          </p:cNvSpPr>
          <p:nvPr>
            <p:ph idx="1"/>
          </p:nvPr>
        </p:nvSpPr>
        <p:spPr>
          <a:xfrm>
            <a:off x="457200" y="1295400"/>
            <a:ext cx="8229600" cy="4525963"/>
          </a:xfrm>
        </p:spPr>
        <p:txBody>
          <a:bodyPr>
            <a:normAutofit/>
          </a:bodyPr>
          <a:lstStyle/>
          <a:p>
            <a:r>
              <a:rPr lang="en-US" dirty="0" smtClean="0"/>
              <a:t>What </a:t>
            </a:r>
            <a:r>
              <a:rPr lang="en-US" dirty="0" smtClean="0"/>
              <a:t>is th</a:t>
            </a:r>
            <a:r>
              <a:rPr lang="en-US" dirty="0" smtClean="0"/>
              <a:t>e FISH File</a:t>
            </a:r>
            <a:r>
              <a:rPr lang="en-US" dirty="0" smtClean="0"/>
              <a:t>?</a:t>
            </a:r>
            <a:endParaRPr lang="en-US" dirty="0" smtClean="0"/>
          </a:p>
          <a:p>
            <a:pPr lvl="1"/>
            <a:r>
              <a:rPr lang="en-US" dirty="0" smtClean="0"/>
              <a:t>Florida Inventory of School Houses</a:t>
            </a:r>
            <a:endParaRPr lang="en-US" dirty="0" smtClean="0"/>
          </a:p>
          <a:p>
            <a:pPr lvl="1"/>
            <a:r>
              <a:rPr lang="en-US" dirty="0" smtClean="0"/>
              <a:t>Basically contains a list of every classroom </a:t>
            </a:r>
            <a:r>
              <a:rPr lang="en-US" dirty="0" smtClean="0"/>
              <a:t>in a district.  A</a:t>
            </a:r>
            <a:r>
              <a:rPr lang="en-US" dirty="0" smtClean="0"/>
              <a:t>nd includes the size (Square Foot) of each classroom</a:t>
            </a:r>
          </a:p>
          <a:p>
            <a:pPr lvl="1"/>
            <a:r>
              <a:rPr lang="en-US" dirty="0" smtClean="0"/>
              <a:t>This file is created and reported by each district to DOE</a:t>
            </a:r>
            <a:endParaRPr lang="en-US" dirty="0" smtClean="0"/>
          </a:p>
          <a:p>
            <a:r>
              <a:rPr lang="en-US" dirty="0" smtClean="0"/>
              <a:t>Where would it Interface?</a:t>
            </a:r>
          </a:p>
          <a:p>
            <a:pPr lvl="1"/>
            <a:r>
              <a:rPr lang="en-US" dirty="0" smtClean="0"/>
              <a:t>Load Space program (EW002)</a:t>
            </a:r>
            <a:endParaRPr lang="en-US" dirty="0" smtClean="0"/>
          </a:p>
        </p:txBody>
      </p:sp>
    </p:spTree>
    <p:extLst>
      <p:ext uri="{BB962C8B-B14F-4D97-AF65-F5344CB8AC3E}">
        <p14:creationId xmlns:p14="http://schemas.microsoft.com/office/powerpoint/2010/main" val="1447997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lvl="0">
              <a:spcBef>
                <a:spcPts val="0"/>
              </a:spcBef>
            </a:pPr>
            <a:r>
              <a:rPr lang="en-US" sz="2800" b="1" dirty="0" smtClean="0"/>
              <a:t>FISH File Interface</a:t>
            </a:r>
            <a:endParaRPr lang="en-US" b="1" i="0" dirty="0">
              <a:latin typeface="+mn-lt"/>
            </a:endParaRPr>
          </a:p>
        </p:txBody>
      </p:sp>
      <p:pic>
        <p:nvPicPr>
          <p:cNvPr id="2" name="Picture 1" descr="RSG Cost - Secure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990600"/>
            <a:ext cx="9144000" cy="5585604"/>
          </a:xfrm>
          <a:prstGeom prst="rect">
            <a:avLst/>
          </a:prstGeom>
        </p:spPr>
      </p:pic>
    </p:spTree>
    <p:extLst>
      <p:ext uri="{BB962C8B-B14F-4D97-AF65-F5344CB8AC3E}">
        <p14:creationId xmlns:p14="http://schemas.microsoft.com/office/powerpoint/2010/main" val="248176373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FISH File Interface </a:t>
            </a:r>
            <a:endParaRPr lang="en-US" b="1" dirty="0"/>
          </a:p>
        </p:txBody>
      </p:sp>
      <p:sp>
        <p:nvSpPr>
          <p:cNvPr id="3" name="Content Placeholder 2"/>
          <p:cNvSpPr>
            <a:spLocks noGrp="1"/>
          </p:cNvSpPr>
          <p:nvPr>
            <p:ph idx="1"/>
          </p:nvPr>
        </p:nvSpPr>
        <p:spPr>
          <a:xfrm>
            <a:off x="457200" y="1295400"/>
            <a:ext cx="8229600" cy="4525963"/>
          </a:xfrm>
        </p:spPr>
        <p:txBody>
          <a:bodyPr>
            <a:normAutofit/>
          </a:bodyPr>
          <a:lstStyle/>
          <a:p>
            <a:r>
              <a:rPr lang="en-US" dirty="0" smtClean="0"/>
              <a:t>What </a:t>
            </a:r>
            <a:r>
              <a:rPr lang="en-US" dirty="0" smtClean="0"/>
              <a:t>do we gain from this</a:t>
            </a:r>
            <a:r>
              <a:rPr lang="en-US" dirty="0" smtClean="0"/>
              <a:t>?</a:t>
            </a:r>
            <a:endParaRPr lang="en-US" dirty="0" smtClean="0"/>
          </a:p>
          <a:p>
            <a:pPr lvl="1"/>
            <a:r>
              <a:rPr lang="en-US" dirty="0" smtClean="0"/>
              <a:t>Increased accuracy over using the Space Model</a:t>
            </a:r>
            <a:endParaRPr lang="en-US" dirty="0" smtClean="0"/>
          </a:p>
          <a:p>
            <a:pPr lvl="1"/>
            <a:r>
              <a:rPr lang="en-US" dirty="0" smtClean="0"/>
              <a:t>If the Load Space from Schedule (EW002) program is already interfaced with your local student system, than you don’t gain anything.</a:t>
            </a:r>
            <a:endParaRPr lang="en-US" dirty="0" smtClean="0"/>
          </a:p>
        </p:txBody>
      </p:sp>
    </p:spTree>
    <p:extLst>
      <p:ext uri="{BB962C8B-B14F-4D97-AF65-F5344CB8AC3E}">
        <p14:creationId xmlns:p14="http://schemas.microsoft.com/office/powerpoint/2010/main" val="1660055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FISH File Interface </a:t>
            </a:r>
            <a:endParaRPr lang="en-US" b="1" dirty="0"/>
          </a:p>
        </p:txBody>
      </p:sp>
      <p:sp>
        <p:nvSpPr>
          <p:cNvPr id="3" name="Content Placeholder 2"/>
          <p:cNvSpPr>
            <a:spLocks noGrp="1"/>
          </p:cNvSpPr>
          <p:nvPr>
            <p:ph idx="1"/>
          </p:nvPr>
        </p:nvSpPr>
        <p:spPr>
          <a:xfrm>
            <a:off x="457200" y="1295400"/>
            <a:ext cx="8229600" cy="4525963"/>
          </a:xfrm>
        </p:spPr>
        <p:txBody>
          <a:bodyPr>
            <a:normAutofit fontScale="92500" lnSpcReduction="10000"/>
          </a:bodyPr>
          <a:lstStyle/>
          <a:p>
            <a:r>
              <a:rPr lang="en-US" dirty="0"/>
              <a:t>What does IT need to </a:t>
            </a:r>
            <a:r>
              <a:rPr lang="en-US" dirty="0" smtClean="0"/>
              <a:t>know?</a:t>
            </a:r>
          </a:p>
          <a:p>
            <a:pPr lvl="1"/>
            <a:r>
              <a:rPr lang="en-US" dirty="0" smtClean="0"/>
              <a:t>Modify the Create SATSY Work File (EW001) and the Create SATSY Work File (EW035) programs to record the 21 character Classroom ID # from the Teacher Course and WDIS Teacher Course Files.</a:t>
            </a:r>
          </a:p>
          <a:p>
            <a:pPr lvl="1"/>
            <a:r>
              <a:rPr lang="en-US" dirty="0" smtClean="0"/>
              <a:t>The Load Space from Schedule (EW002) program should be modified to read the FISH file using the 21 </a:t>
            </a:r>
            <a:r>
              <a:rPr lang="en-US" dirty="0"/>
              <a:t>character Classroom ID # </a:t>
            </a:r>
            <a:r>
              <a:rPr lang="en-US" dirty="0" smtClean="0"/>
              <a:t>.</a:t>
            </a:r>
          </a:p>
          <a:p>
            <a:pPr lvl="1"/>
            <a:r>
              <a:rPr lang="en-US" dirty="0" smtClean="0"/>
              <a:t>A program may be needed to load the Fish File in to a format more easily read by the modified version of EW002.</a:t>
            </a:r>
            <a:endParaRPr lang="en-US" dirty="0" smtClean="0"/>
          </a:p>
        </p:txBody>
      </p:sp>
    </p:spTree>
    <p:extLst>
      <p:ext uri="{BB962C8B-B14F-4D97-AF65-F5344CB8AC3E}">
        <p14:creationId xmlns:p14="http://schemas.microsoft.com/office/powerpoint/2010/main" val="3675124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Report Q &amp; A</a:t>
            </a:r>
            <a:endParaRPr lang="en-US" dirty="0"/>
          </a:p>
        </p:txBody>
      </p:sp>
      <p:sp>
        <p:nvSpPr>
          <p:cNvPr id="3" name="Text Placeholder 2"/>
          <p:cNvSpPr>
            <a:spLocks noGrp="1"/>
          </p:cNvSpPr>
          <p:nvPr>
            <p:ph type="body" idx="1"/>
          </p:nvPr>
        </p:nvSpPr>
        <p:spPr>
          <a:xfrm>
            <a:off x="228600" y="4038600"/>
            <a:ext cx="8694000" cy="2362200"/>
          </a:xfrm>
        </p:spPr>
        <p:txBody>
          <a:bodyPr>
            <a:normAutofit lnSpcReduction="10000"/>
          </a:bodyPr>
          <a:lstStyle/>
          <a:p>
            <a:r>
              <a:rPr lang="en-US" dirty="0" smtClean="0"/>
              <a:t>Rapid Solutions Group, Inc.</a:t>
            </a:r>
          </a:p>
          <a:p>
            <a:r>
              <a:rPr lang="en-US" dirty="0" smtClean="0">
                <a:hlinkClick r:id="rId2"/>
              </a:rPr>
              <a:t>WWW.RAPSG.COM</a:t>
            </a:r>
            <a:endParaRPr lang="en-US" dirty="0" smtClean="0"/>
          </a:p>
          <a:p>
            <a:r>
              <a:rPr lang="en-US" dirty="0"/>
              <a:t>407-523-9231</a:t>
            </a:r>
            <a:endParaRPr lang="en-US" dirty="0" smtClean="0"/>
          </a:p>
          <a:p>
            <a:r>
              <a:rPr lang="en-US" dirty="0" smtClean="0"/>
              <a:t>David Dean</a:t>
            </a:r>
          </a:p>
          <a:p>
            <a:r>
              <a:rPr lang="en-US" dirty="0" smtClean="0">
                <a:hlinkClick r:id="rId3"/>
              </a:rPr>
              <a:t>DDEAN@RAPSG.COM</a:t>
            </a:r>
            <a:r>
              <a:rPr lang="en-US" dirty="0" smtClean="0"/>
              <a:t> </a:t>
            </a:r>
          </a:p>
        </p:txBody>
      </p:sp>
    </p:spTree>
    <p:extLst>
      <p:ext uri="{BB962C8B-B14F-4D97-AF65-F5344CB8AC3E}">
        <p14:creationId xmlns:p14="http://schemas.microsoft.com/office/powerpoint/2010/main" val="361155999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Finance Load Spreadsheet</a:t>
            </a:r>
            <a:endParaRPr lang="en-US" sz="2800" dirty="0"/>
          </a:p>
        </p:txBody>
      </p:sp>
      <p:sp>
        <p:nvSpPr>
          <p:cNvPr id="5" name="Text Placeholder 4"/>
          <p:cNvSpPr>
            <a:spLocks noGrp="1"/>
          </p:cNvSpPr>
          <p:nvPr>
            <p:ph type="body" idx="1"/>
          </p:nvPr>
        </p:nvSpPr>
        <p:spPr/>
        <p:txBody>
          <a:bodyPr/>
          <a:lstStyle/>
          <a:p>
            <a:pPr lvl="0">
              <a:spcBef>
                <a:spcPts val="0"/>
              </a:spcBef>
            </a:pPr>
            <a:r>
              <a:rPr lang="en-US" sz="1700" b="1" dirty="0" smtClean="0">
                <a:solidFill>
                  <a:prstClr val="black">
                    <a:lumMod val="75000"/>
                    <a:lumOff val="25000"/>
                  </a:prstClr>
                </a:solidFill>
              </a:rPr>
              <a:t>Where did that number come from?</a:t>
            </a:r>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cs typeface="Arial" pitchFamily="34" charset="0"/>
              </a:rPr>
              <a:t>1</a:t>
            </a:r>
            <a:endParaRPr lang="en-US" sz="17000" b="1" dirty="0">
              <a:solidFill>
                <a:srgbClr val="F26200">
                  <a:alpha val="40000"/>
                </a:srgbClr>
              </a:solidFill>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lvl="0">
              <a:spcBef>
                <a:spcPts val="0"/>
              </a:spcBef>
            </a:pPr>
            <a:r>
              <a:rPr lang="en-US" sz="2800" b="1" i="0" dirty="0" smtClean="0">
                <a:solidFill>
                  <a:prstClr val="black">
                    <a:lumMod val="85000"/>
                    <a:lumOff val="15000"/>
                  </a:prstClr>
                </a:solidFill>
                <a:latin typeface="+mn-lt"/>
                <a:ea typeface="+mn-ea"/>
                <a:cs typeface="+mn-cs"/>
              </a:rPr>
              <a:t>Finance Load Spreadsheet (Example</a:t>
            </a:r>
            <a:r>
              <a:rPr lang="en-US" sz="2800" b="1" i="0" baseline="0" dirty="0" smtClean="0">
                <a:solidFill>
                  <a:prstClr val="black">
                    <a:lumMod val="85000"/>
                    <a:lumOff val="15000"/>
                  </a:prstClr>
                </a:solidFill>
                <a:latin typeface="+mn-lt"/>
                <a:ea typeface="+mn-ea"/>
                <a:cs typeface="+mn-cs"/>
              </a:rPr>
              <a:t> #1)</a:t>
            </a:r>
            <a:endParaRPr lang="en-US" b="1" i="0" dirty="0">
              <a:latin typeface="+mn-lt"/>
            </a:endParaRPr>
          </a:p>
        </p:txBody>
      </p:sp>
      <p:sp>
        <p:nvSpPr>
          <p:cNvPr id="10" name="Down Arrow 9"/>
          <p:cNvSpPr/>
          <p:nvPr/>
        </p:nvSpPr>
        <p:spPr>
          <a:xfrm>
            <a:off x="6456585" y="13716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2595825" y="390494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6858000" y="5121428"/>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RSG Cos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914400"/>
            <a:ext cx="9144000" cy="5585604"/>
          </a:xfrm>
          <a:prstGeom prst="rect">
            <a:avLst/>
          </a:prstGeom>
        </p:spPr>
      </p:pic>
      <p:sp>
        <p:nvSpPr>
          <p:cNvPr id="15" name="Down Arrow 14"/>
          <p:cNvSpPr/>
          <p:nvPr/>
        </p:nvSpPr>
        <p:spPr>
          <a:xfrm>
            <a:off x="5105400" y="135019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lvl="0">
              <a:spcBef>
                <a:spcPts val="0"/>
              </a:spcBef>
            </a:pPr>
            <a:r>
              <a:rPr lang="en-US" sz="2800" b="1" i="0" dirty="0" smtClean="0">
                <a:solidFill>
                  <a:prstClr val="black">
                    <a:lumMod val="85000"/>
                    <a:lumOff val="15000"/>
                  </a:prstClr>
                </a:solidFill>
                <a:latin typeface="+mn-lt"/>
                <a:ea typeface="+mn-ea"/>
                <a:cs typeface="+mn-cs"/>
              </a:rPr>
              <a:t>Finance Load Spreadsheet (Example</a:t>
            </a:r>
            <a:r>
              <a:rPr lang="en-US" sz="2800" b="1" i="0" baseline="0" dirty="0" smtClean="0">
                <a:solidFill>
                  <a:prstClr val="black">
                    <a:lumMod val="85000"/>
                    <a:lumOff val="15000"/>
                  </a:prstClr>
                </a:solidFill>
                <a:latin typeface="+mn-lt"/>
                <a:ea typeface="+mn-ea"/>
                <a:cs typeface="+mn-cs"/>
              </a:rPr>
              <a:t> #1)</a:t>
            </a:r>
            <a:endParaRPr lang="en-US" b="1" i="0" dirty="0">
              <a:latin typeface="+mn-lt"/>
            </a:endParaRPr>
          </a:p>
        </p:txBody>
      </p:sp>
      <p:pic>
        <p:nvPicPr>
          <p:cNvPr id="4" name="Picture 3" descr="Microsoft Excel - Fund1-20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990600"/>
            <a:ext cx="9144000" cy="5585604"/>
          </a:xfrm>
          <a:prstGeom prst="rect">
            <a:avLst/>
          </a:prstGeom>
        </p:spPr>
      </p:pic>
      <p:sp>
        <p:nvSpPr>
          <p:cNvPr id="5" name="Left Arrow 4"/>
          <p:cNvSpPr/>
          <p:nvPr/>
        </p:nvSpPr>
        <p:spPr>
          <a:xfrm>
            <a:off x="6184392" y="5605825"/>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ular Callout 6"/>
          <p:cNvSpPr/>
          <p:nvPr/>
        </p:nvSpPr>
        <p:spPr>
          <a:xfrm>
            <a:off x="2895600" y="1368552"/>
            <a:ext cx="914400" cy="612648"/>
          </a:xfrm>
          <a:prstGeom prst="wedgeRectCallou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Object</a:t>
            </a:r>
            <a:r>
              <a:rPr lang="en-US" sz="1400" dirty="0" smtClean="0">
                <a:solidFill>
                  <a:srgbClr val="C00000"/>
                </a:solidFill>
              </a:rPr>
              <a:t> 5xx</a:t>
            </a:r>
            <a:endParaRPr lang="en-US" sz="1400" dirty="0">
              <a:solidFill>
                <a:srgbClr val="C00000"/>
              </a:solidFill>
            </a:endParaRPr>
          </a:p>
        </p:txBody>
      </p:sp>
      <p:sp>
        <p:nvSpPr>
          <p:cNvPr id="8" name="Rectangular Callout 7"/>
          <p:cNvSpPr/>
          <p:nvPr/>
        </p:nvSpPr>
        <p:spPr>
          <a:xfrm>
            <a:off x="6008914" y="1368552"/>
            <a:ext cx="914400" cy="612648"/>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Table 00001</a:t>
            </a:r>
            <a:endParaRPr lang="en-US" dirty="0">
              <a:solidFill>
                <a:srgbClr val="C00000"/>
              </a:solidFill>
            </a:endParaRPr>
          </a:p>
        </p:txBody>
      </p:sp>
      <p:sp>
        <p:nvSpPr>
          <p:cNvPr id="11" name="Rectangular Callout 10"/>
          <p:cNvSpPr/>
          <p:nvPr/>
        </p:nvSpPr>
        <p:spPr>
          <a:xfrm>
            <a:off x="7391400" y="1368552"/>
            <a:ext cx="914400" cy="612648"/>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Control1000</a:t>
            </a:r>
            <a:endParaRPr lang="en-US" dirty="0">
              <a:solidFill>
                <a:srgbClr val="C00000"/>
              </a:solidFill>
            </a:endParaRPr>
          </a:p>
        </p:txBody>
      </p:sp>
    </p:spTree>
    <p:extLst>
      <p:ext uri="{BB962C8B-B14F-4D97-AF65-F5344CB8AC3E}">
        <p14:creationId xmlns:p14="http://schemas.microsoft.com/office/powerpoint/2010/main" val="1310199720"/>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lvl="0">
              <a:spcBef>
                <a:spcPts val="0"/>
              </a:spcBef>
            </a:pPr>
            <a:r>
              <a:rPr lang="en-US" sz="2800" b="1" i="0" dirty="0" smtClean="0">
                <a:solidFill>
                  <a:prstClr val="black">
                    <a:lumMod val="85000"/>
                    <a:lumOff val="15000"/>
                  </a:prstClr>
                </a:solidFill>
                <a:latin typeface="+mn-lt"/>
                <a:ea typeface="+mn-ea"/>
                <a:cs typeface="+mn-cs"/>
              </a:rPr>
              <a:t>Finance Load Spreadsheet (Example #2)</a:t>
            </a:r>
            <a:endParaRPr lang="en-US" b="1" i="0" dirty="0">
              <a:latin typeface="+mn-lt"/>
            </a:endParaRPr>
          </a:p>
        </p:txBody>
      </p:sp>
      <p:sp>
        <p:nvSpPr>
          <p:cNvPr id="10" name="Down Arrow 9"/>
          <p:cNvSpPr/>
          <p:nvPr/>
        </p:nvSpPr>
        <p:spPr>
          <a:xfrm>
            <a:off x="6456585" y="13716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2595825" y="390494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6858000" y="5121428"/>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RSG Cos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914400"/>
            <a:ext cx="9144000" cy="5585604"/>
          </a:xfrm>
          <a:prstGeom prst="rect">
            <a:avLst/>
          </a:prstGeom>
        </p:spPr>
      </p:pic>
      <p:sp>
        <p:nvSpPr>
          <p:cNvPr id="2" name="Left Arrow 1"/>
          <p:cNvSpPr/>
          <p:nvPr/>
        </p:nvSpPr>
        <p:spPr>
          <a:xfrm>
            <a:off x="2587451" y="389521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629413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lvl="0">
              <a:spcBef>
                <a:spcPts val="0"/>
              </a:spcBef>
            </a:pPr>
            <a:r>
              <a:rPr lang="en-US" sz="2800" b="1" i="0" dirty="0" smtClean="0">
                <a:solidFill>
                  <a:prstClr val="black">
                    <a:lumMod val="85000"/>
                    <a:lumOff val="15000"/>
                  </a:prstClr>
                </a:solidFill>
                <a:latin typeface="+mn-lt"/>
                <a:ea typeface="+mn-ea"/>
                <a:cs typeface="+mn-cs"/>
              </a:rPr>
              <a:t>Finance Load Spreadsheet (Example</a:t>
            </a:r>
            <a:r>
              <a:rPr lang="en-US" sz="2800" b="1" i="0" baseline="0" dirty="0" smtClean="0">
                <a:solidFill>
                  <a:prstClr val="black">
                    <a:lumMod val="85000"/>
                    <a:lumOff val="15000"/>
                  </a:prstClr>
                </a:solidFill>
                <a:latin typeface="+mn-lt"/>
                <a:ea typeface="+mn-ea"/>
                <a:cs typeface="+mn-cs"/>
              </a:rPr>
              <a:t> #2)</a:t>
            </a:r>
            <a:endParaRPr lang="en-US" b="1" i="0" dirty="0">
              <a:latin typeface="+mn-lt"/>
            </a:endParaRPr>
          </a:p>
        </p:txBody>
      </p:sp>
      <p:pic>
        <p:nvPicPr>
          <p:cNvPr id="14" name="Picture 13" descr="Microsoft Excel - Fund1-20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990600"/>
            <a:ext cx="9144000" cy="5585604"/>
          </a:xfrm>
          <a:prstGeom prst="rect">
            <a:avLst/>
          </a:prstGeom>
        </p:spPr>
      </p:pic>
      <p:sp>
        <p:nvSpPr>
          <p:cNvPr id="15" name="Left Arrow 14"/>
          <p:cNvSpPr/>
          <p:nvPr/>
        </p:nvSpPr>
        <p:spPr>
          <a:xfrm>
            <a:off x="6019800" y="570746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ular Callout 15"/>
          <p:cNvSpPr/>
          <p:nvPr/>
        </p:nvSpPr>
        <p:spPr>
          <a:xfrm>
            <a:off x="6007240" y="1371600"/>
            <a:ext cx="914400" cy="612648"/>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Table 00001</a:t>
            </a:r>
            <a:endParaRPr lang="en-US" dirty="0">
              <a:solidFill>
                <a:srgbClr val="C00000"/>
              </a:solidFill>
            </a:endParaRPr>
          </a:p>
        </p:txBody>
      </p:sp>
      <p:sp>
        <p:nvSpPr>
          <p:cNvPr id="17" name="Rectangular Callout 16"/>
          <p:cNvSpPr/>
          <p:nvPr/>
        </p:nvSpPr>
        <p:spPr>
          <a:xfrm>
            <a:off x="7239000" y="1371600"/>
            <a:ext cx="914400" cy="612648"/>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Control 2003</a:t>
            </a:r>
            <a:endParaRPr lang="en-US" dirty="0">
              <a:solidFill>
                <a:srgbClr val="C00000"/>
              </a:solidFill>
            </a:endParaRPr>
          </a:p>
        </p:txBody>
      </p:sp>
    </p:spTree>
    <p:extLst>
      <p:ext uri="{BB962C8B-B14F-4D97-AF65-F5344CB8AC3E}">
        <p14:creationId xmlns:p14="http://schemas.microsoft.com/office/powerpoint/2010/main" val="114264295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lvl="0">
              <a:spcBef>
                <a:spcPts val="0"/>
              </a:spcBef>
            </a:pPr>
            <a:r>
              <a:rPr lang="en-US" sz="2800" b="1" i="0" dirty="0" smtClean="0">
                <a:solidFill>
                  <a:prstClr val="black">
                    <a:lumMod val="85000"/>
                    <a:lumOff val="15000"/>
                  </a:prstClr>
                </a:solidFill>
                <a:latin typeface="+mn-lt"/>
                <a:ea typeface="+mn-ea"/>
                <a:cs typeface="+mn-cs"/>
              </a:rPr>
              <a:t>Finance Load Spreadsheet (Example #3)</a:t>
            </a:r>
            <a:endParaRPr lang="en-US" b="1" i="0" dirty="0">
              <a:latin typeface="+mn-lt"/>
            </a:endParaRPr>
          </a:p>
        </p:txBody>
      </p:sp>
      <p:pic>
        <p:nvPicPr>
          <p:cNvPr id="6" name="Picture 5" descr="RSG Cos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914400"/>
            <a:ext cx="9144000" cy="5585604"/>
          </a:xfrm>
          <a:prstGeom prst="rect">
            <a:avLst/>
          </a:prstGeom>
        </p:spPr>
      </p:pic>
      <p:sp>
        <p:nvSpPr>
          <p:cNvPr id="7" name="Left Arrow 6"/>
          <p:cNvSpPr/>
          <p:nvPr/>
        </p:nvSpPr>
        <p:spPr>
          <a:xfrm>
            <a:off x="7239000" y="234848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91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lvl="0">
              <a:spcBef>
                <a:spcPts val="0"/>
              </a:spcBef>
            </a:pPr>
            <a:r>
              <a:rPr lang="en-US" sz="2800" b="1" i="0" dirty="0" smtClean="0">
                <a:solidFill>
                  <a:prstClr val="black">
                    <a:lumMod val="85000"/>
                    <a:lumOff val="15000"/>
                  </a:prstClr>
                </a:solidFill>
                <a:latin typeface="+mn-lt"/>
                <a:ea typeface="+mn-ea"/>
                <a:cs typeface="+mn-cs"/>
              </a:rPr>
              <a:t>Finance Load Spreadsheet (Example</a:t>
            </a:r>
            <a:r>
              <a:rPr lang="en-US" sz="2800" b="1" i="0" baseline="0" dirty="0" smtClean="0">
                <a:solidFill>
                  <a:prstClr val="black">
                    <a:lumMod val="85000"/>
                    <a:lumOff val="15000"/>
                  </a:prstClr>
                </a:solidFill>
                <a:latin typeface="+mn-lt"/>
                <a:ea typeface="+mn-ea"/>
                <a:cs typeface="+mn-cs"/>
              </a:rPr>
              <a:t> #3)</a:t>
            </a:r>
            <a:endParaRPr lang="en-US" b="1" i="0" dirty="0">
              <a:latin typeface="+mn-lt"/>
            </a:endParaRPr>
          </a:p>
        </p:txBody>
      </p:sp>
      <p:pic>
        <p:nvPicPr>
          <p:cNvPr id="2" name="Picture 1" descr="Microsoft Excel - Fund1-20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259" y="990600"/>
            <a:ext cx="9144000" cy="5585604"/>
          </a:xfrm>
          <a:prstGeom prst="rect">
            <a:avLst/>
          </a:prstGeom>
        </p:spPr>
      </p:pic>
      <p:sp>
        <p:nvSpPr>
          <p:cNvPr id="3" name="Left Arrow 2"/>
          <p:cNvSpPr/>
          <p:nvPr/>
        </p:nvSpPr>
        <p:spPr>
          <a:xfrm>
            <a:off x="4800600" y="570128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ular Callout 3"/>
          <p:cNvSpPr/>
          <p:nvPr/>
        </p:nvSpPr>
        <p:spPr>
          <a:xfrm>
            <a:off x="5562600" y="1456174"/>
            <a:ext cx="914400" cy="612648"/>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Fund 1</a:t>
            </a:r>
            <a:endParaRPr lang="en-US" dirty="0">
              <a:solidFill>
                <a:srgbClr val="C00000"/>
              </a:solidFill>
            </a:endParaRPr>
          </a:p>
        </p:txBody>
      </p:sp>
      <p:sp>
        <p:nvSpPr>
          <p:cNvPr id="5" name="Rectangular Callout 4"/>
          <p:cNvSpPr/>
          <p:nvPr/>
        </p:nvSpPr>
        <p:spPr>
          <a:xfrm>
            <a:off x="6636936" y="1447800"/>
            <a:ext cx="914400" cy="612648"/>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Form 6 Field #3</a:t>
            </a:r>
            <a:endParaRPr lang="en-US" dirty="0">
              <a:solidFill>
                <a:srgbClr val="C00000"/>
              </a:solidFill>
            </a:endParaRPr>
          </a:p>
        </p:txBody>
      </p:sp>
    </p:spTree>
    <p:extLst>
      <p:ext uri="{BB962C8B-B14F-4D97-AF65-F5344CB8AC3E}">
        <p14:creationId xmlns:p14="http://schemas.microsoft.com/office/powerpoint/2010/main" val="160424329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880</Words>
  <Application>Microsoft Office PowerPoint</Application>
  <PresentationFormat>On-screen Show (4:3)</PresentationFormat>
  <Paragraphs>132</Paragraphs>
  <Slides>28</Slides>
  <Notes>18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Introducing PowerPoint 2010</vt:lpstr>
      <vt:lpstr>Cost Report: Problems and Solutions Presented by David Dean, Rapid Solutions Group, Inc.</vt:lpstr>
      <vt:lpstr>PowerPoint Presentation</vt:lpstr>
      <vt:lpstr>Finance Load Spreadsheet</vt:lpstr>
      <vt:lpstr>Finance Load Spreadsheet (Example #1)</vt:lpstr>
      <vt:lpstr>Finance Load Spreadsheet (Example #1)</vt:lpstr>
      <vt:lpstr>Finance Load Spreadsheet (Example #2)</vt:lpstr>
      <vt:lpstr>Finance Load Spreadsheet (Example #2)</vt:lpstr>
      <vt:lpstr>Finance Load Spreadsheet (Example #3)</vt:lpstr>
      <vt:lpstr>Finance Load Spreadsheet (Example #3)</vt:lpstr>
      <vt:lpstr>Finance Load Spreadsheet (Source Document)</vt:lpstr>
      <vt:lpstr>Finance Load Spreadsheet (Source Document)</vt:lpstr>
      <vt:lpstr>Finance Load Spreadsheet (Source Document)</vt:lpstr>
      <vt:lpstr>Finance Load Spreadsheet </vt:lpstr>
      <vt:lpstr>Early Processing of Cost Report</vt:lpstr>
      <vt:lpstr>Early Processing of Cost Report </vt:lpstr>
      <vt:lpstr>Early Processing of Cost Report (Unique Job Numbers)</vt:lpstr>
      <vt:lpstr>Early Processing of Cost Report </vt:lpstr>
      <vt:lpstr>Early Processing of Cost Report </vt:lpstr>
      <vt:lpstr>Early Processing of Cost Report </vt:lpstr>
      <vt:lpstr>Early Processing of Cost Report </vt:lpstr>
      <vt:lpstr>Early Processing of Cost Report (Example #1)</vt:lpstr>
      <vt:lpstr>Early Processing of Cost Report (Example #1)</vt:lpstr>
      <vt:lpstr>FISH File Interface</vt:lpstr>
      <vt:lpstr>FISH File Interface </vt:lpstr>
      <vt:lpstr>FISH File Interface</vt:lpstr>
      <vt:lpstr>FISH File Interface </vt:lpstr>
      <vt:lpstr>FISH File Interface </vt:lpstr>
      <vt:lpstr>Cost Report 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2010-11-15T14:19:31Z</dcterms:created>
  <dcterms:modified xsi:type="dcterms:W3CDTF">2010-11-18T02:45:14Z</dcterms:modified>
</cp:coreProperties>
</file>